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intha Westerink" userId="c1c74fd5-67fa-43d8-8063-0adb3063a5fc" providerId="ADAL" clId="{343E0390-2A09-484D-8928-BFA9E60D5CF5}"/>
    <pc:docChg chg="modSld">
      <pc:chgData name="Jacintha Westerink" userId="c1c74fd5-67fa-43d8-8063-0adb3063a5fc" providerId="ADAL" clId="{343E0390-2A09-484D-8928-BFA9E60D5CF5}" dt="2019-11-30T18:05:25.683" v="3" actId="14100"/>
      <pc:docMkLst>
        <pc:docMk/>
      </pc:docMkLst>
      <pc:sldChg chg="modSp">
        <pc:chgData name="Jacintha Westerink" userId="c1c74fd5-67fa-43d8-8063-0adb3063a5fc" providerId="ADAL" clId="{343E0390-2A09-484D-8928-BFA9E60D5CF5}" dt="2019-11-30T18:05:25.683" v="3" actId="14100"/>
        <pc:sldMkLst>
          <pc:docMk/>
          <pc:sldMk cId="1585173841" sldId="257"/>
        </pc:sldMkLst>
        <pc:spChg chg="mod">
          <ac:chgData name="Jacintha Westerink" userId="c1c74fd5-67fa-43d8-8063-0adb3063a5fc" providerId="ADAL" clId="{343E0390-2A09-484D-8928-BFA9E60D5CF5}" dt="2019-11-30T18:05:22.773" v="2" actId="1076"/>
          <ac:spMkLst>
            <pc:docMk/>
            <pc:sldMk cId="1585173841" sldId="257"/>
            <ac:spMk id="2" creationId="{00000000-0000-0000-0000-000000000000}"/>
          </ac:spMkLst>
        </pc:spChg>
        <pc:spChg chg="mod">
          <ac:chgData name="Jacintha Westerink" userId="c1c74fd5-67fa-43d8-8063-0adb3063a5fc" providerId="ADAL" clId="{343E0390-2A09-484D-8928-BFA9E60D5CF5}" dt="2019-11-30T18:05:20.433" v="1" actId="1076"/>
          <ac:spMkLst>
            <pc:docMk/>
            <pc:sldMk cId="1585173841" sldId="257"/>
            <ac:spMk id="3" creationId="{00000000-0000-0000-0000-000000000000}"/>
          </ac:spMkLst>
        </pc:spChg>
        <pc:picChg chg="mod">
          <ac:chgData name="Jacintha Westerink" userId="c1c74fd5-67fa-43d8-8063-0adb3063a5fc" providerId="ADAL" clId="{343E0390-2A09-484D-8928-BFA9E60D5CF5}" dt="2019-11-30T18:05:25.683" v="3" actId="14100"/>
          <ac:picMkLst>
            <pc:docMk/>
            <pc:sldMk cId="1585173841" sldId="257"/>
            <ac:picMk id="4" creationId="{A110BEFA-CF13-4010-93E4-FD708BD8515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3109-DB70-4B4A-AE25-6AE57C49988C}" type="datetimeFigureOut">
              <a:rPr lang="nl-NL" smtClean="0"/>
              <a:t>30-11-2019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700D9-4E7D-484B-856B-CD6893A546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800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3109-DB70-4B4A-AE25-6AE57C49988C}" type="datetimeFigureOut">
              <a:rPr lang="nl-NL" smtClean="0"/>
              <a:t>30-11-2019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700D9-4E7D-484B-856B-CD6893A546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7714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3109-DB70-4B4A-AE25-6AE57C49988C}" type="datetimeFigureOut">
              <a:rPr lang="nl-NL" smtClean="0"/>
              <a:t>30-11-2019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700D9-4E7D-484B-856B-CD6893A546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92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3109-DB70-4B4A-AE25-6AE57C49988C}" type="datetimeFigureOut">
              <a:rPr lang="nl-NL" smtClean="0"/>
              <a:t>30-11-2019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700D9-4E7D-484B-856B-CD6893A546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445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3109-DB70-4B4A-AE25-6AE57C49988C}" type="datetimeFigureOut">
              <a:rPr lang="nl-NL" smtClean="0"/>
              <a:t>30-11-2019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700D9-4E7D-484B-856B-CD6893A546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4155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3109-DB70-4B4A-AE25-6AE57C49988C}" type="datetimeFigureOut">
              <a:rPr lang="nl-NL" smtClean="0"/>
              <a:t>30-11-2019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700D9-4E7D-484B-856B-CD6893A546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025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3109-DB70-4B4A-AE25-6AE57C49988C}" type="datetimeFigureOut">
              <a:rPr lang="nl-NL" smtClean="0"/>
              <a:t>30-11-2019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700D9-4E7D-484B-856B-CD6893A546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509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3109-DB70-4B4A-AE25-6AE57C49988C}" type="datetimeFigureOut">
              <a:rPr lang="nl-NL" smtClean="0"/>
              <a:t>30-11-2019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700D9-4E7D-484B-856B-CD6893A546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3114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3109-DB70-4B4A-AE25-6AE57C49988C}" type="datetimeFigureOut">
              <a:rPr lang="nl-NL" smtClean="0"/>
              <a:t>30-11-2019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700D9-4E7D-484B-856B-CD6893A546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637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3109-DB70-4B4A-AE25-6AE57C49988C}" type="datetimeFigureOut">
              <a:rPr lang="nl-NL" smtClean="0"/>
              <a:t>30-11-2019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700D9-4E7D-484B-856B-CD6893A546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258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3109-DB70-4B4A-AE25-6AE57C49988C}" type="datetimeFigureOut">
              <a:rPr lang="nl-NL" smtClean="0"/>
              <a:t>30-11-2019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700D9-4E7D-484B-856B-CD6893A546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787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F3109-DB70-4B4A-AE25-6AE57C49988C}" type="datetimeFigureOut">
              <a:rPr lang="nl-NL" smtClean="0"/>
              <a:t>30-11-2019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700D9-4E7D-484B-856B-CD6893A546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3951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40873" y="593766"/>
            <a:ext cx="9144000" cy="1182399"/>
          </a:xfrm>
        </p:spPr>
        <p:txBody>
          <a:bodyPr/>
          <a:lstStyle/>
          <a:p>
            <a:r>
              <a:rPr lang="nl-NL" dirty="0"/>
              <a:t>Morfologie Blad en Stengel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048997" y="5193332"/>
            <a:ext cx="2129642" cy="1053089"/>
          </a:xfrm>
        </p:spPr>
        <p:txBody>
          <a:bodyPr/>
          <a:lstStyle/>
          <a:p>
            <a:r>
              <a:rPr lang="nl-NL" dirty="0"/>
              <a:t>Biologie </a:t>
            </a:r>
          </a:p>
          <a:p>
            <a:r>
              <a:rPr lang="nl-NL" dirty="0"/>
              <a:t>Klas B21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920" y="2066307"/>
            <a:ext cx="4286992" cy="428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865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119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8800" dirty="0"/>
              <a:t>Blad aan de stengel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19100" y="1690688"/>
            <a:ext cx="11353800" cy="4351338"/>
          </a:xfrm>
        </p:spPr>
        <p:txBody>
          <a:bodyPr/>
          <a:lstStyle/>
          <a:p>
            <a:r>
              <a:rPr lang="nl-NL" b="1" u="sng" dirty="0"/>
              <a:t>Bladstand</a:t>
            </a:r>
            <a:r>
              <a:rPr lang="nl-NL" dirty="0"/>
              <a:t> = Verschillende mogelijkheden hoe het blad </a:t>
            </a:r>
            <a:r>
              <a:rPr lang="nl-NL" b="1" u="sng" dirty="0"/>
              <a:t>staat</a:t>
            </a:r>
            <a:r>
              <a:rPr lang="nl-NL" dirty="0"/>
              <a:t> op de stengel.</a:t>
            </a:r>
          </a:p>
          <a:p>
            <a:endParaRPr lang="nl-NL" b="1" u="sng" dirty="0"/>
          </a:p>
          <a:p>
            <a:r>
              <a:rPr lang="nl-NL" b="1" u="sng" dirty="0"/>
              <a:t>Vormen</a:t>
            </a:r>
            <a:r>
              <a:rPr lang="nl-NL" dirty="0"/>
              <a:t> </a:t>
            </a:r>
            <a:r>
              <a:rPr lang="nl-NL" dirty="0">
                <a:sym typeface="Wingdings" panose="05000000000000000000" pitchFamily="2" charset="2"/>
              </a:rPr>
              <a:t> verschillende vormen</a:t>
            </a:r>
            <a:r>
              <a:rPr lang="nl-NL" dirty="0"/>
              <a:t> bladeren, ronde vormen, ovaal, langwerpig, hartvormen, ruitvorm etc.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110BEFA-CF13-4010-93E4-FD708BD851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1892" y="3205424"/>
            <a:ext cx="3420257" cy="3652577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B28A18B5-281B-412F-AC74-15D286F2D5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7158" y="4000226"/>
            <a:ext cx="3420257" cy="2857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173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nl-NL" sz="9600" dirty="0"/>
              <a:t>Blad standen.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519" y="2201038"/>
            <a:ext cx="5255420" cy="3503613"/>
          </a:xfrm>
        </p:spPr>
      </p:pic>
      <p:sp>
        <p:nvSpPr>
          <p:cNvPr id="6" name="Tekstvak 5"/>
          <p:cNvSpPr txBox="1"/>
          <p:nvPr/>
        </p:nvSpPr>
        <p:spPr>
          <a:xfrm>
            <a:off x="838200" y="1690688"/>
            <a:ext cx="4562475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Met bladstanden wordt bedoeld hoe het blad  geplaats staat op de stengel.</a:t>
            </a:r>
          </a:p>
          <a:p>
            <a:endParaRPr lang="nl-NL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Er zijn diverse bladstanden.</a:t>
            </a:r>
          </a:p>
          <a:p>
            <a:r>
              <a:rPr lang="nl-NL" sz="2400" dirty="0"/>
              <a:t>de meest voorkomende zijn.</a:t>
            </a:r>
          </a:p>
          <a:p>
            <a:r>
              <a:rPr lang="nl-NL" sz="2400" dirty="0"/>
              <a:t>-tegenoverstaand kruisgewijs</a:t>
            </a:r>
          </a:p>
          <a:p>
            <a:r>
              <a:rPr lang="nl-NL" sz="2400" dirty="0"/>
              <a:t>-kransgewijs</a:t>
            </a:r>
          </a:p>
          <a:p>
            <a:r>
              <a:rPr lang="nl-NL" sz="2400" dirty="0"/>
              <a:t>-verspreide bladstand</a:t>
            </a:r>
          </a:p>
          <a:p>
            <a:r>
              <a:rPr lang="nl-NL" sz="2400" dirty="0"/>
              <a:t>-wortelrozet.</a:t>
            </a:r>
          </a:p>
          <a:p>
            <a:r>
              <a:rPr lang="nl-NL" sz="2400" dirty="0"/>
              <a:t>-afwisselende bladstand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4295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b="1" dirty="0"/>
              <a:t>Tegenoverstaand kruisgewijs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→ staat recht tegenover elkaar. Waarbij elk blad loodrecht op het ander bladstand staat.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AutoShape 2" descr="Afbeeldingsresultaat voor bladstand kruisgewijs"/>
          <p:cNvSpPr>
            <a:spLocks noChangeAspect="1" noChangeArrowheads="1"/>
          </p:cNvSpPr>
          <p:nvPr/>
        </p:nvSpPr>
        <p:spPr bwMode="auto">
          <a:xfrm>
            <a:off x="3768726" y="4758532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900" y="2852736"/>
            <a:ext cx="5043488" cy="338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162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8000" b="1" dirty="0"/>
              <a:t>Kransgewijs.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→ Bladstand waarbij meer dan twee bladeren op dezelfde hoogte rondom de stengel staan.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675" y="2466975"/>
            <a:ext cx="3243263" cy="351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834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8000" b="1" dirty="0"/>
              <a:t>Verspreide bladstand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→ Bladstand met 1 blad per knoop. De opeenvolgende bladeren staan volgens spiraal op de stengel ingeplant.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176" y="3243262"/>
            <a:ext cx="3338512" cy="2881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096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8000" b="1" dirty="0"/>
              <a:t>Wortelrozet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Onderaan de steel zijn meerdere bladeren in een rozet gevormd.</a:t>
            </a:r>
          </a:p>
          <a:p>
            <a:r>
              <a:rPr lang="nl-NL" dirty="0"/>
              <a:t>Vanuit de rozet komt als het ware de steel van de bloem</a:t>
            </a:r>
          </a:p>
          <a:p>
            <a:r>
              <a:rPr lang="nl-NL" dirty="0"/>
              <a:t>De steel zit verpakt in de rozet van het blad.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8274" y="3252787"/>
            <a:ext cx="5167101" cy="2519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183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6000" b="1" dirty="0"/>
              <a:t>Afwisselende bladstand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Bladstand met een blad per knoop. De opeenvolgende bladeren staan beurtelings links en rechts van de stengel. Dit kan regelmatig of onregelmatig zijn.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512" y="2716211"/>
            <a:ext cx="2392293" cy="359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03424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200</Words>
  <Application>Microsoft Office PowerPoint</Application>
  <PresentationFormat>Breedbeeld</PresentationFormat>
  <Paragraphs>36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Morfologie Blad en Stengel</vt:lpstr>
      <vt:lpstr>Blad aan de stengel</vt:lpstr>
      <vt:lpstr>Blad standen.</vt:lpstr>
      <vt:lpstr>Tegenoverstaand kruisgewijs</vt:lpstr>
      <vt:lpstr>Kransgewijs.</vt:lpstr>
      <vt:lpstr>Verspreide bladstand</vt:lpstr>
      <vt:lpstr>Wortelrozet</vt:lpstr>
      <vt:lpstr>Afwisselende bladstand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 Blad en Stengel</dc:title>
  <dc:creator>lieke jansen</dc:creator>
  <cp:lastModifiedBy>Jacintha Westerink</cp:lastModifiedBy>
  <cp:revision>7</cp:revision>
  <dcterms:created xsi:type="dcterms:W3CDTF">2015-04-14T12:04:29Z</dcterms:created>
  <dcterms:modified xsi:type="dcterms:W3CDTF">2019-11-30T18:05:25Z</dcterms:modified>
</cp:coreProperties>
</file>